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0" r:id="rId4"/>
    <p:sldId id="282" r:id="rId5"/>
    <p:sldId id="284" r:id="rId6"/>
    <p:sldId id="286" r:id="rId7"/>
    <p:sldId id="285" r:id="rId8"/>
    <p:sldId id="294" r:id="rId9"/>
    <p:sldId id="287" r:id="rId10"/>
    <p:sldId id="288" r:id="rId11"/>
    <p:sldId id="289" r:id="rId12"/>
    <p:sldId id="261" r:id="rId13"/>
    <p:sldId id="290" r:id="rId14"/>
    <p:sldId id="283" r:id="rId15"/>
    <p:sldId id="291" r:id="rId16"/>
    <p:sldId id="292" r:id="rId17"/>
    <p:sldId id="293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4" autoAdjust="0"/>
    <p:restoredTop sz="90879" autoAdjust="0"/>
  </p:normalViewPr>
  <p:slideViewPr>
    <p:cSldViewPr>
      <p:cViewPr varScale="1">
        <p:scale>
          <a:sx n="118" d="100"/>
          <a:sy n="118" d="100"/>
        </p:scale>
        <p:origin x="43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C0E2E-8EA2-D94C-B1BB-4523757594ED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A090-33DD-3F4F-917F-E59174A14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06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A047007-96AD-5446-95DF-D01C01F67E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62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47007-96AD-5446-95DF-D01C01F67E4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18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75592-7ED8-43B7-86FC-DC656096824A}" type="slidenum">
              <a:rPr lang="tr-TR"/>
              <a:pPr/>
              <a:t>2</a:t>
            </a:fld>
            <a:endParaRPr lang="tr-TR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>
                <a:latin typeface="Adobe Garamond Pro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r>
              <a:rPr lang="en-US">
                <a:latin typeface="Adobe Garamond Pro"/>
              </a:rPr>
              <a:t>Computer Science - DBgroup Su Feng</a:t>
            </a:r>
            <a:endParaRPr lang="en-US" dirty="0">
              <a:latin typeface="Adobe Garamond Pro"/>
            </a:endParaRP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1B96AF1A-9511-794D-8705-7BDBD91BC0FE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2711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70"/>
          <a:stretch>
            <a:fillRect/>
          </a:stretch>
        </p:blipFill>
        <p:spPr bwMode="auto">
          <a:xfrm>
            <a:off x="4800600" y="120650"/>
            <a:ext cx="42386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712" name="Line 8"/>
          <p:cNvSpPr>
            <a:spLocks noChangeShapeType="1"/>
          </p:cNvSpPr>
          <p:nvPr userDrawn="1"/>
        </p:nvSpPr>
        <p:spPr bwMode="auto">
          <a:xfrm>
            <a:off x="0" y="3657600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BDBCB8-5837-9A4B-9E62-11C5B19D43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7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8FF14A-92DB-C24A-947B-D410205114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2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2400" y="63246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E9A055BD-994D-484B-B686-A9A91B5BFD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7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52400" y="63246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82370E88-C98C-0D4E-BB82-B0A1A06BC3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8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3D78B7-850C-B443-B13F-FB4E45E2B8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4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DA246E-059F-D54F-B728-657C71887F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8F45C9-4F79-8C4D-8C2E-820E152E1B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3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9863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4040188" cy="36115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9863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599"/>
            <a:ext cx="4041775" cy="36115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A87ECC-8F6E-A441-95BB-57E5D588C8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0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729A2D-AC9E-094B-A1CA-1FF6301843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5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4DF481-B33B-6147-9677-3B1F2F0981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2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84CB6-6297-094A-BBEB-2814928853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6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dobe Garamond Pro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139F08-EF28-7243-AB21-745037B573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1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8" name="Picture 8" descr="backgroun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4700"/>
            <a:ext cx="5638800" cy="48053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9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70"/>
          <a:stretch>
            <a:fillRect/>
          </a:stretch>
        </p:blipFill>
        <p:spPr bwMode="auto">
          <a:xfrm>
            <a:off x="6477000" y="6186488"/>
            <a:ext cx="2667000" cy="59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ts val="600"/>
              </a:spcBef>
              <a:defRPr sz="1400">
                <a:latin typeface="Georgia"/>
                <a:ea typeface="+mn-ea"/>
                <a:cs typeface="Georgia"/>
              </a:defRPr>
            </a:lvl1pPr>
          </a:lstStyle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63246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ts val="600"/>
              </a:spcBef>
              <a:defRPr sz="1400">
                <a:latin typeface="Georgia"/>
                <a:ea typeface="+mn-ea"/>
                <a:cs typeface="Georgia"/>
              </a:defRPr>
            </a:lvl1pPr>
          </a:lstStyle>
          <a:p>
            <a:fld id="{790F1BAB-9FC0-1A4B-B264-09FE06EDBE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>
            <a:off x="0" y="1600200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600"/>
              </a:spcBef>
            </a:pPr>
            <a:endParaRPr lang="en-US">
              <a:latin typeface="Georgia"/>
              <a:cs typeface="Georgi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dt="0"/>
  <p:txStyles>
    <p:titleStyle>
      <a:lvl1pPr algn="ctr" rtl="0" eaLnBrk="1" fontAlgn="base" hangingPunct="1">
        <a:lnSpc>
          <a:spcPct val="100000"/>
        </a:lnSpc>
        <a:spcBef>
          <a:spcPts val="600"/>
        </a:spcBef>
        <a:spcAft>
          <a:spcPct val="0"/>
        </a:spcAft>
        <a:defRPr sz="4000" b="1">
          <a:solidFill>
            <a:schemeClr val="tx2"/>
          </a:solidFill>
          <a:latin typeface="Georgia"/>
          <a:ea typeface="+mj-ea"/>
          <a:cs typeface="Georgi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Baskerville Semibold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•"/>
        <a:defRPr sz="3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–"/>
        <a:defRPr sz="28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•"/>
        <a:defRPr sz="24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–"/>
        <a:defRPr sz="20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har char="»"/>
        <a:defRPr sz="20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3.0-beta/modules/optflow/doc/motion_template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Smoke detection Algorithm</a:t>
            </a:r>
            <a:endParaRPr lang="en-US" noProof="0" dirty="0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96AF1A-9511-794D-8705-7BDBD91BC0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6105" y="3869203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Su Feng</a:t>
            </a:r>
            <a:br>
              <a:rPr lang="en-US" sz="1800" dirty="0"/>
            </a:br>
            <a:r>
              <a:rPr lang="en-US" sz="1800" dirty="0" err="1"/>
              <a:t>Jingcheng</a:t>
            </a:r>
            <a:r>
              <a:rPr lang="en-US" sz="1800" dirty="0"/>
              <a:t> Deng</a:t>
            </a:r>
          </a:p>
        </p:txBody>
      </p:sp>
    </p:spTree>
    <p:extLst>
      <p:ext uri="{BB962C8B-B14F-4D97-AF65-F5344CB8AC3E}">
        <p14:creationId xmlns:p14="http://schemas.microsoft.com/office/powerpoint/2010/main" val="1655051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D711-AD55-AF40-B30C-A69E6F70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87777-FB4C-9C4A-9A44-44D2EE230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Single channel image with most recent motion in higher intensity (white).</a:t>
            </a:r>
          </a:p>
          <a:p>
            <a:r>
              <a:rPr lang="en-US" sz="2800" dirty="0"/>
              <a:t>Diff(f0, f1)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83D11-5BD5-F44A-B5AF-A321E9EE48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D68DF-6C41-5F43-BABB-CF54F7DC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568700"/>
            <a:ext cx="4991100" cy="264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845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0D06-3BCA-FF41-A263-62E78B9B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MHI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0953-BE0B-454D-A56E-F1C5D5256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7C556-1C50-EB4D-8D22-F1D8E44F67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3748"/>
            <a:ext cx="3813048" cy="2130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7917D-C1BC-CF4A-9DB5-D5FCFA7E6B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57738"/>
            <a:ext cx="3810000" cy="2133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872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FD0B36-F95A-6C4F-8598-37D9CB3B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9800"/>
            <a:ext cx="7711441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73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AF85-3C6A-A041-BC67-6EAE3989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C506-7ACE-8C4F-B3F7-973E8EA8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refinement</a:t>
            </a:r>
          </a:p>
          <a:p>
            <a:pPr lvl="1"/>
            <a:r>
              <a:rPr lang="en-US" dirty="0"/>
              <a:t>Lower fps (lags)</a:t>
            </a:r>
          </a:p>
          <a:p>
            <a:pPr lvl="1"/>
            <a:r>
              <a:rPr lang="en-US" dirty="0"/>
              <a:t>Accurate smoke area indicator</a:t>
            </a:r>
          </a:p>
          <a:p>
            <a:r>
              <a:rPr lang="en-US" dirty="0"/>
              <a:t>Without refinement</a:t>
            </a:r>
          </a:p>
          <a:p>
            <a:pPr lvl="1"/>
            <a:r>
              <a:rPr lang="en-US" dirty="0"/>
              <a:t>Less lag</a:t>
            </a:r>
          </a:p>
          <a:p>
            <a:pPr lvl="1"/>
            <a:r>
              <a:rPr lang="en-US" dirty="0"/>
              <a:t>Lower accuracy or only show either smoke or not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1E3C5-5670-8743-A63C-3097F38B4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output.mp4">
            <a:hlinkClick r:id="" action="ppaction://media"/>
            <a:extLst>
              <a:ext uri="{FF2B5EF4-FFF2-40B4-BE49-F238E27FC236}">
                <a16:creationId xmlns:a16="http://schemas.microsoft.com/office/drawing/2014/main" id="{D035A554-2FC2-E748-9D79-9350B11DB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000" y="19050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E942-7A27-9A41-B3B9-AB864A51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E3726-044A-B149-AFF4-3F7756FCD1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output_2.mp4">
            <a:hlinkClick r:id="" action="ppaction://media"/>
            <a:extLst>
              <a:ext uri="{FF2B5EF4-FFF2-40B4-BE49-F238E27FC236}">
                <a16:creationId xmlns:a16="http://schemas.microsoft.com/office/drawing/2014/main" id="{9A70B344-E888-C84A-AF45-3EC4BEE11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000" y="18288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03A1-29F6-2A4E-91DE-9D3418E6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8FF5B-9D03-A443-A2D6-D6AF5DAA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Block computation to optimize performance.</a:t>
            </a:r>
          </a:p>
          <a:p>
            <a:r>
              <a:rPr lang="en-US" sz="2800" dirty="0"/>
              <a:t>Also record orientation of motion in MHI to further identify the smoke movement pattern. (i.e. Histogram based analysis)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55E5D-9583-AA48-8638-FCB8EFE2D9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1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BC5C-23B7-AF4A-9D22-18F7693B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ACEB-1BC3-C148-A16A-D4C950C5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Miao </a:t>
            </a:r>
            <a:r>
              <a:rPr lang="en-US" sz="1400" dirty="0" err="1"/>
              <a:t>Ligang</a:t>
            </a:r>
            <a:r>
              <a:rPr lang="en-US" sz="1400" dirty="0"/>
              <a:t>, Chen </a:t>
            </a:r>
            <a:r>
              <a:rPr lang="en-US" sz="1400" dirty="0" err="1"/>
              <a:t>Yanjun</a:t>
            </a:r>
            <a:r>
              <a:rPr lang="en-US" sz="1400" dirty="0"/>
              <a:t>, Wang </a:t>
            </a:r>
            <a:r>
              <a:rPr lang="en-US" sz="1400" dirty="0" err="1"/>
              <a:t>Aizhong</a:t>
            </a:r>
            <a:r>
              <a:rPr lang="en-US" sz="1400" dirty="0"/>
              <a:t>; Video Smoke Detection Algorithm Using Dark Channel Priori; Proceedings of the 33rd Chinese Control Conference; July 28-30, 2014, Nanjing, China.</a:t>
            </a:r>
          </a:p>
          <a:p>
            <a:r>
              <a:rPr lang="en-US" sz="1400" dirty="0" err="1"/>
              <a:t>Kaiming</a:t>
            </a:r>
            <a:r>
              <a:rPr lang="en-US" sz="1400" dirty="0"/>
              <a:t> He, Jian Sun, </a:t>
            </a:r>
            <a:r>
              <a:rPr lang="en-US" sz="1400" dirty="0" err="1"/>
              <a:t>Xiaoou</a:t>
            </a:r>
            <a:r>
              <a:rPr lang="en-US" sz="1400" dirty="0"/>
              <a:t> Tang; Single Image Haze Removal Using Dark Channel Prior; 978-1-4244-3991-1/09/2009 IEEE.</a:t>
            </a:r>
          </a:p>
          <a:p>
            <a:r>
              <a:rPr lang="en-US" sz="1400" dirty="0" err="1"/>
              <a:t>Feiniu</a:t>
            </a:r>
            <a:r>
              <a:rPr lang="en-US" sz="1400" dirty="0"/>
              <a:t> Yuan; A fast accumulative motion orientation model based on integral image for video smoke detection; Pattern Recognition Letters 29 (2008) 925–932.</a:t>
            </a:r>
          </a:p>
          <a:p>
            <a:r>
              <a:rPr lang="en-US" sz="1400" dirty="0"/>
              <a:t>OpenCV motion templates</a:t>
            </a:r>
            <a:br>
              <a:rPr lang="en-US" sz="1400" dirty="0"/>
            </a:br>
            <a:r>
              <a:rPr lang="en-US" sz="1400" dirty="0">
                <a:hlinkClick r:id="rId2"/>
              </a:rPr>
              <a:t>https://docs.opencv.org/3.0-beta/modules/optflow/doc/motion_templates.html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1EC25-0F10-4945-85F5-7D8CC3BCE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8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noProof="0" dirty="0" err="1">
                <a:solidFill>
                  <a:schemeClr val="tx1"/>
                </a:solidFill>
                <a:latin typeface="Georgia"/>
                <a:cs typeface="Georgia"/>
              </a:rPr>
              <a:t>ontent</a:t>
            </a:r>
            <a:endParaRPr lang="en-US" noProof="0" dirty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</a:t>
            </a:fld>
            <a:endParaRPr lang="tr-TR" dirty="0"/>
          </a:p>
        </p:txBody>
      </p:sp>
      <p:sp>
        <p:nvSpPr>
          <p:cNvPr id="23558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/>
                <a:cs typeface="Georgia"/>
              </a:rPr>
              <a:t>Motivation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/>
                <a:cs typeface="Georgia"/>
              </a:rPr>
              <a:t>Background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Chromatic analysis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/>
                <a:cs typeface="Georgia"/>
              </a:rPr>
              <a:t>MHI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Dark channel prior</a:t>
            </a:r>
            <a:endParaRPr lang="en-US" dirty="0">
              <a:latin typeface="Georgia"/>
              <a:cs typeface="Georgia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 dirty="0"/>
              <a:t>Implementation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eorgia"/>
                <a:cs typeface="Georgia"/>
              </a:rPr>
              <a:t>Demo</a:t>
            </a:r>
            <a:endParaRPr lang="en-US" noProof="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8338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Smoke detection is important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Video based detection is challenging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Accuracy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Optimization (real time)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About the paper: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Limited information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Algorithm descriptions are too simple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Methods from referenced papers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8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71525D-1094-294A-9F5C-846F6DF70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Chromatic analysis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 simple algorithm that picking potential smoking pixels to speed up consequent operations.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Aiming for high sensitivity but also high false positive rate.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Tradeoffs using threshold.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4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B246-9632-1745-A669-398B485C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12CB-B07C-A844-8C9B-F64E6BD90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Assume natural smoke that have greyish color.</a:t>
            </a:r>
          </a:p>
          <a:p>
            <a:r>
              <a:rPr lang="en-US" sz="2400" dirty="0"/>
              <a:t>Can be used on other special smoke.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229C7-EE55-EE45-8BB4-188C20E52D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89480-FD65-F849-ADE7-955C51C7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1" y="3657600"/>
            <a:ext cx="8338457" cy="14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521C-7883-C04F-9982-F59D3C11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3FAF3-2C17-BB46-B6D8-520B8D488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DBDEB-16B5-8F4D-8796-37B3CD66A5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19"/>
          <a:stretch/>
        </p:blipFill>
        <p:spPr>
          <a:xfrm>
            <a:off x="1201324" y="2514600"/>
            <a:ext cx="3276600" cy="2532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047DF-E926-E14C-8608-35E3ABA2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36"/>
          <a:stretch/>
        </p:blipFill>
        <p:spPr>
          <a:xfrm>
            <a:off x="4800600" y="2514600"/>
            <a:ext cx="3182524" cy="253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65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02B0-5874-664C-9A8C-5035594A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890B3-C954-2543-9572-AAFADDC0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Dark channel prior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E03BD-0B3C-C54C-9EE3-F5E4C5C47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7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4030-6984-8740-B8B1-BCB46EFE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channel Prior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D2F42-0301-6742-9156-88489DB1DF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Science - DBgroup Su Feng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E10CB-C1BF-9341-B382-EA09AD8F3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E2A82-84CB-D04C-9B10-044326A75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708" y="1860912"/>
            <a:ext cx="3592583" cy="2011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7DEA0-48DA-6846-8E44-80A1FFCAF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7" y="4054656"/>
            <a:ext cx="3592583" cy="2011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CE1BA-438B-B24A-A868-DEDB05907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054656"/>
            <a:ext cx="3592583" cy="2011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7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C3AC-FC07-3943-8FE8-6AF5DCDF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BD9CF-AEC3-9F46-BDD9-E9FDA181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MHI (Motion History Image)</a:t>
            </a:r>
          </a:p>
          <a:p>
            <a:pPr lvl="1"/>
            <a:r>
              <a:rPr lang="en-US" dirty="0"/>
              <a:t>Record a series of frames motion in a single image template.</a:t>
            </a:r>
          </a:p>
          <a:p>
            <a:pPr lvl="1"/>
            <a:r>
              <a:rPr lang="en-US" dirty="0"/>
              <a:t>Keeps minimal info, space efficient.</a:t>
            </a:r>
          </a:p>
          <a:p>
            <a:pPr lvl="1"/>
            <a:r>
              <a:rPr lang="en-US" dirty="0"/>
              <a:t>Used to identify actively moving smoke pixels.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CB66D-64C4-514B-B6DA-8E8E9A528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D78B7-850C-B443-B13F-FB4E45E2B8C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62420"/>
      </p:ext>
    </p:extLst>
  </p:cSld>
  <p:clrMapOvr>
    <a:masterClrMapping/>
  </p:clrMapOvr>
</p:sld>
</file>

<file path=ppt/theme/theme1.xml><?xml version="1.0" encoding="utf-8"?>
<a:theme xmlns:a="http://schemas.openxmlformats.org/drawingml/2006/main" name="Illinois Tech Red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5A2EF7"/>
      </a:accent6>
      <a:hlink>
        <a:srgbClr val="0000FF"/>
      </a:hlink>
      <a:folHlink>
        <a:srgbClr val="800080"/>
      </a:folHlink>
    </a:clrScheme>
    <a:fontScheme name="Blank Presentation">
      <a:majorFont>
        <a:latin typeface="Baskerville Semibold"/>
        <a:ea typeface="Osaka"/>
        <a:cs typeface="Osaka"/>
      </a:majorFont>
      <a:minorFont>
        <a:latin typeface="Baskerville Semibold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</TotalTime>
  <Words>333</Words>
  <Application>Microsoft Macintosh PowerPoint</Application>
  <PresentationFormat>On-screen Show (4:3)</PresentationFormat>
  <Paragraphs>78</Paragraphs>
  <Slides>17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Adobe Garamond Pro</vt:lpstr>
      <vt:lpstr>Arial</vt:lpstr>
      <vt:lpstr>Baskerville Semibold</vt:lpstr>
      <vt:lpstr>Georgia</vt:lpstr>
      <vt:lpstr>Illinois Tech Red</vt:lpstr>
      <vt:lpstr>Smoke detection Algorithm</vt:lpstr>
      <vt:lpstr>Content</vt:lpstr>
      <vt:lpstr>Motivation</vt:lpstr>
      <vt:lpstr>Background</vt:lpstr>
      <vt:lpstr>Chromatic analysis</vt:lpstr>
      <vt:lpstr>Chromatic analysis</vt:lpstr>
      <vt:lpstr>Background</vt:lpstr>
      <vt:lpstr>Dark channel Prior</vt:lpstr>
      <vt:lpstr>Background</vt:lpstr>
      <vt:lpstr>MHI</vt:lpstr>
      <vt:lpstr>MHI</vt:lpstr>
      <vt:lpstr>Implementation</vt:lpstr>
      <vt:lpstr>Implementation</vt:lpstr>
      <vt:lpstr>Demo</vt:lpstr>
      <vt:lpstr>Demo</vt:lpstr>
      <vt:lpstr>Future works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ULDBs-Databases with Uncertainty and Lineage</dc:title>
  <dc:subject/>
  <dc:creator/>
  <cp:keywords/>
  <dc:description/>
  <cp:lastModifiedBy>su feng</cp:lastModifiedBy>
  <cp:revision>494</cp:revision>
  <dcterms:created xsi:type="dcterms:W3CDTF">2010-02-22T22:13:24Z</dcterms:created>
  <dcterms:modified xsi:type="dcterms:W3CDTF">2018-11-27T20:38:54Z</dcterms:modified>
  <cp:category/>
</cp:coreProperties>
</file>